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3" r:id="rId5"/>
    <p:sldId id="265" r:id="rId6"/>
    <p:sldId id="266" r:id="rId7"/>
    <p:sldId id="268" r:id="rId8"/>
    <p:sldId id="267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3" r:id="rId18"/>
    <p:sldId id="279" r:id="rId19"/>
    <p:sldId id="281" r:id="rId20"/>
    <p:sldId id="28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1"/>
  </p:normalViewPr>
  <p:slideViewPr>
    <p:cSldViewPr snapToGrid="0">
      <p:cViewPr>
        <p:scale>
          <a:sx n="89" d="100"/>
          <a:sy n="89" d="100"/>
        </p:scale>
        <p:origin x="15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0FAC-6AB4-EB09-0EEA-37F1ADE50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5F275-5C37-BAC2-92A2-C0CD7CD1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04A71-41AD-00C6-DC36-BE1BA086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F96E-3948-5FB4-C33F-A7B7C376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81F8-DFCE-79B7-D5CE-2A7CB1F3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F9D6-39F8-E43B-8325-7D0C0956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6D25D-B3BD-172E-A795-E72E7790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61C97-82A0-BDE7-0F8D-29EFA46A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0436-641D-8801-A7FC-B7E80A54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F0BF-9292-786D-608B-1356A34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001A1-8260-E3A5-B1A9-794F772E4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E1D9-8523-7E84-60F6-DA381BB69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D1C44-E319-A16F-C785-B1AFA559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F0B2-79E8-0D5B-394C-BA8F80E6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00831-5A9A-29C9-366B-77D4676E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C7-DA06-0C7E-9F73-9A700798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4CD5-E4CD-4FD1-9E2E-AC82487A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E9D6-B015-937C-FA20-3311F6E5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8EA5-FEDB-2BB1-E17A-8521A55E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3EA4-3CC2-19C5-EC8F-60651886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C6D-3B82-3A28-3850-C6CA73A9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29AC1-03F4-4BD5-CE7B-F1D80669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9626-D4B6-66F6-F0A4-AD13D6E9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0497B-9356-E95A-F68F-99C4DB98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783C7-1C89-024F-952B-E4AE9754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7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3AFE-879E-7CE4-25AC-14EB4AA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70A5-0018-4525-9BEA-31D5D1099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614C5-D387-57D3-8EF8-4EF1FD53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4B5B-D63F-A564-7B05-8F42992F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29DD7-9791-B819-084A-F3F37422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FF71-0302-1804-3C2A-145031A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ECA0-0AC3-C322-684B-78DA6D17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EE359-54BA-29F7-BA56-6A414336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5FE1B-766A-15AB-5B83-91EC62BE0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45C39-8AC7-1DDB-F05F-D797412C5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88217-8FF7-65F1-32D7-713BC5D02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809C7-69AF-7907-BEB4-E997934C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65C84-14EA-8E47-347A-375DBD08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573A3-7D04-6162-E22C-47C7F50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7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152-CA92-F099-7CA4-8A8B6FAF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55EAE-92B7-F242-49EB-E5170E3F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C741-F29F-DCC8-AD72-4D86FAA5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2D60F-6D9E-24E5-A594-DA4BF529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F53F3-20B7-BF45-52B1-082066CB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3B482-AC1F-28C0-484D-FFC55368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7A28-002D-4021-4214-46824504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66B7-374B-74F1-CACE-EE96C449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A025-554D-1BB0-4E42-AE3FC25C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E3109-4EC1-64B8-8D20-127B1054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BDAD-C852-51CE-F7D6-B93FE40C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DCAA3-0D30-5994-61B9-E8AF8575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ECA64-47FD-5962-AA89-C7AFBC04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F86-ADF6-FA7D-D7B3-27E76B56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51425-1203-05F7-990E-33A4E4524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6EAB-8D0F-997D-8F73-E92389AB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71E9-30A1-C396-4C91-EE24C981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CD64-3EA1-C609-DDEA-4C515018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D70E8-6C25-60B8-C5B1-FCDB3646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95369-ED5F-70A0-CD10-CFA6FBD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6D9B-FBEE-0334-805F-1BCE5FC0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BDAE-A7B0-88A1-B574-2448368B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3F64-933E-A446-A20F-5BB8AA3F643B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E8B7-F0AA-B29A-9758-F451FFE5E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018B-E797-995B-AF8B-7077773CD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EF4EE-7F04-B14F-83FE-3A304D96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Designing RF antennas with Ansys HFSS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A97F-1028-6456-A108-33719329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Huan Q. Bui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ZGS July 7, 2023</a:t>
            </a:r>
          </a:p>
        </p:txBody>
      </p:sp>
    </p:spTree>
    <p:extLst>
      <p:ext uri="{BB962C8B-B14F-4D97-AF65-F5344CB8AC3E}">
        <p14:creationId xmlns:p14="http://schemas.microsoft.com/office/powerpoint/2010/main" val="1770513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3: Define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188283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4: Define excitations</a:t>
            </a:r>
          </a:p>
        </p:txBody>
      </p:sp>
    </p:spTree>
    <p:extLst>
      <p:ext uri="{BB962C8B-B14F-4D97-AF65-F5344CB8AC3E}">
        <p14:creationId xmlns:p14="http://schemas.microsoft.com/office/powerpoint/2010/main" val="185454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5: Setup solution</a:t>
            </a:r>
          </a:p>
        </p:txBody>
      </p:sp>
    </p:spTree>
    <p:extLst>
      <p:ext uri="{BB962C8B-B14F-4D97-AF65-F5344CB8AC3E}">
        <p14:creationId xmlns:p14="http://schemas.microsoft.com/office/powerpoint/2010/main" val="384727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6: Validate and solve</a:t>
            </a:r>
          </a:p>
        </p:txBody>
      </p:sp>
    </p:spTree>
    <p:extLst>
      <p:ext uri="{BB962C8B-B14F-4D97-AF65-F5344CB8AC3E}">
        <p14:creationId xmlns:p14="http://schemas.microsoft.com/office/powerpoint/2010/main" val="142854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7: View results</a:t>
            </a:r>
          </a:p>
        </p:txBody>
      </p:sp>
    </p:spTree>
    <p:extLst>
      <p:ext uri="{BB962C8B-B14F-4D97-AF65-F5344CB8AC3E}">
        <p14:creationId xmlns:p14="http://schemas.microsoft.com/office/powerpoint/2010/main" val="100170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8: Study</a:t>
            </a:r>
          </a:p>
        </p:txBody>
      </p:sp>
    </p:spTree>
    <p:extLst>
      <p:ext uri="{BB962C8B-B14F-4D97-AF65-F5344CB8AC3E}">
        <p14:creationId xmlns:p14="http://schemas.microsoft.com/office/powerpoint/2010/main" val="390300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</p:spTree>
    <p:extLst>
      <p:ext uri="{BB962C8B-B14F-4D97-AF65-F5344CB8AC3E}">
        <p14:creationId xmlns:p14="http://schemas.microsoft.com/office/powerpoint/2010/main" val="151180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9: Optimize/Revise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95E15-A0A7-4E2D-76AE-99F086272954}"/>
              </a:ext>
            </a:extLst>
          </p:cNvPr>
          <p:cNvSpPr txBox="1"/>
          <p:nvPr/>
        </p:nvSpPr>
        <p:spPr>
          <a:xfrm>
            <a:off x="2500313" y="2528888"/>
            <a:ext cx="437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results with the quad-feed design here</a:t>
            </a:r>
          </a:p>
        </p:txBody>
      </p:sp>
    </p:spTree>
    <p:extLst>
      <p:ext uri="{BB962C8B-B14F-4D97-AF65-F5344CB8AC3E}">
        <p14:creationId xmlns:p14="http://schemas.microsoft.com/office/powerpoint/2010/main" val="328349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10: Finalize</a:t>
            </a:r>
          </a:p>
        </p:txBody>
      </p:sp>
    </p:spTree>
    <p:extLst>
      <p:ext uri="{BB962C8B-B14F-4D97-AF65-F5344CB8AC3E}">
        <p14:creationId xmlns:p14="http://schemas.microsoft.com/office/powerpoint/2010/main" val="332383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300257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Why RF antennas?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7657-8BE0-2C69-E364-30C117309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6322" r="13033" b="9248"/>
          <a:stretch/>
        </p:blipFill>
        <p:spPr>
          <a:xfrm>
            <a:off x="3723665" y="1805543"/>
            <a:ext cx="1733175" cy="16234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637887-8E5C-0418-D58D-8D0D18B59090}"/>
              </a:ext>
            </a:extLst>
          </p:cNvPr>
          <p:cNvCxnSpPr>
            <a:cxnSpLocks/>
          </p:cNvCxnSpPr>
          <p:nvPr/>
        </p:nvCxnSpPr>
        <p:spPr>
          <a:xfrm>
            <a:off x="2903642" y="2660981"/>
            <a:ext cx="66823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chine generated alternative text:&#10;co u n ts &#10;Parameter &#10;bare N count &#10;Gaussian ra... &#10;Gaussian ra... &#10;FVVHM Y &#10;TF x (TOF) &#10;T F _ y (T OF) &#10;TF x (insitu) &#10;T F _ y (insitu) &#10;chemical PO... &#10;Value &#10;unit &#10;1220000 cnts &#10;418 PX &#10;355 &#10;780 &#10;633 &#10;416 PX &#10;575 &#10;41.9000 um &#10;487 um &#10;182 kHz &#10;200 &#10;400 &#10;600 &#10;Pixel number &#10;800 &#10;1001 ">
            <a:extLst>
              <a:ext uri="{FF2B5EF4-FFF2-40B4-BE49-F238E27FC236}">
                <a16:creationId xmlns:a16="http://schemas.microsoft.com/office/drawing/2014/main" id="{B2AA7E70-B88E-3B6A-E313-A71F446E2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8283" r="47301" b="13737"/>
          <a:stretch/>
        </p:blipFill>
        <p:spPr bwMode="auto">
          <a:xfrm>
            <a:off x="1106483" y="1835402"/>
            <a:ext cx="1619252" cy="16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2F1F25-9A3F-9C4C-1A70-260C6D4AEEC4}"/>
              </a:ext>
            </a:extLst>
          </p:cNvPr>
          <p:cNvSpPr/>
          <p:nvPr/>
        </p:nvSpPr>
        <p:spPr>
          <a:xfrm>
            <a:off x="2265508" y="2590298"/>
            <a:ext cx="178341" cy="1251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5A598-C3AD-9E29-71BF-EEB551BC086E}"/>
              </a:ext>
            </a:extLst>
          </p:cNvPr>
          <p:cNvSpPr txBox="1"/>
          <p:nvPr/>
        </p:nvSpPr>
        <p:spPr>
          <a:xfrm>
            <a:off x="2331763" y="1324535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RF evaporation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4155-5AC0-F64C-5476-0B5FC36CAC43}"/>
              </a:ext>
            </a:extLst>
          </p:cNvPr>
          <p:cNvSpPr txBox="1"/>
          <p:nvPr/>
        </p:nvSpPr>
        <p:spPr>
          <a:xfrm>
            <a:off x="2306942" y="3787036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Spin manipulation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5F39E-BEE2-155E-2798-13475660FFBE}"/>
              </a:ext>
            </a:extLst>
          </p:cNvPr>
          <p:cNvSpPr txBox="1"/>
          <p:nvPr/>
        </p:nvSpPr>
        <p:spPr>
          <a:xfrm>
            <a:off x="6761218" y="3948291"/>
            <a:ext cx="536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Tune molecular interactions (promised ZGS?)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C5F0B8-CEE0-1D5A-1751-4F5211F12CB1}"/>
              </a:ext>
            </a:extLst>
          </p:cNvPr>
          <p:cNvSpPr/>
          <p:nvPr/>
        </p:nvSpPr>
        <p:spPr>
          <a:xfrm>
            <a:off x="1901821" y="2533699"/>
            <a:ext cx="536825" cy="381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F4A88-3436-06B9-B95C-536B91EB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75" y="583538"/>
            <a:ext cx="3422959" cy="2843974"/>
          </a:xfrm>
          <a:prstGeom prst="rect">
            <a:avLst/>
          </a:prstGeom>
        </p:spPr>
      </p:pic>
      <p:pic>
        <p:nvPicPr>
          <p:cNvPr id="1032" name="Picture 8" descr="Square pulse, 0.05ms, vpp = 1.0 V, nominal B-field: 101 G &#10;Fit results: &#10;26_249 O_OOO MHz &#10;6.044 0.136 kHz &#10;0.4 &#10;26.23 &#10;26.24 &#10;26.25 &#10;RF frequency (MHz) &#10;26.27 &#10;26.28 ">
            <a:extLst>
              <a:ext uri="{FF2B5EF4-FFF2-40B4-BE49-F238E27FC236}">
                <a16:creationId xmlns:a16="http://schemas.microsoft.com/office/drawing/2014/main" id="{411136FE-47F1-9FF7-8C87-AC62A649A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9960"/>
          <a:stretch/>
        </p:blipFill>
        <p:spPr bwMode="auto">
          <a:xfrm>
            <a:off x="3317985" y="4294081"/>
            <a:ext cx="3015642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7FAB0-772B-312F-EB3A-6FC11F2B1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" y="4294081"/>
            <a:ext cx="3043022" cy="215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4E70DA-752A-191B-C4A5-8F19D92C3A25}"/>
              </a:ext>
            </a:extLst>
          </p:cNvPr>
          <p:cNvSpPr txBox="1"/>
          <p:nvPr/>
        </p:nvSpPr>
        <p:spPr>
          <a:xfrm>
            <a:off x="7122215" y="263187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Make/break molecules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FE8A33-54E5-2EE3-D832-AC79D5B78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342" y="4354525"/>
            <a:ext cx="4590113" cy="215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77355-69BF-EDB0-01F9-D25E17A0F76D}"/>
              </a:ext>
            </a:extLst>
          </p:cNvPr>
          <p:cNvSpPr txBox="1"/>
          <p:nvPr/>
        </p:nvSpPr>
        <p:spPr>
          <a:xfrm>
            <a:off x="7550723" y="6511637"/>
            <a:ext cx="3722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Schindewolf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Andreas, et al.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Nature 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607.7920 (2022): 677-681.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84ABE-C847-DF2E-2DFC-55E4B15D6B43}"/>
              </a:ext>
            </a:extLst>
          </p:cNvPr>
          <p:cNvSpPr txBox="1"/>
          <p:nvPr/>
        </p:nvSpPr>
        <p:spPr>
          <a:xfrm>
            <a:off x="6932486" y="3462644"/>
            <a:ext cx="3589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Cheng-</a:t>
            </a:r>
            <a:r>
              <a:rPr lang="en-US" sz="1000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Hsun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, W., et al., </a:t>
            </a:r>
            <a:r>
              <a:rPr lang="en-US" sz="1000" b="0" i="1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Phys. Rev. Lett</a:t>
            </a:r>
            <a:r>
              <a:rPr lang="en-US" sz="1000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 109 (2012): 085301.</a:t>
            </a:r>
            <a:endParaRPr lang="en-US" sz="1000" dirty="0">
              <a:solidFill>
                <a:schemeClr val="accent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4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621AB-654B-342E-59D0-D4549D450C2F}"/>
              </a:ext>
            </a:extLst>
          </p:cNvPr>
          <p:cNvSpPr txBox="1"/>
          <p:nvPr/>
        </p:nvSpPr>
        <p:spPr>
          <a:xfrm>
            <a:off x="5299147" y="3152001"/>
            <a:ext cx="1593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3233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19F3E-F3C5-03FE-9336-217292269CEC}"/>
              </a:ext>
            </a:extLst>
          </p:cNvPr>
          <p:cNvSpPr txBox="1"/>
          <p:nvPr/>
        </p:nvSpPr>
        <p:spPr>
          <a:xfrm>
            <a:off x="800100" y="571500"/>
            <a:ext cx="10858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 notes: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Refer to Guide to Coax to Waveguide paper?</a:t>
            </a:r>
          </a:p>
          <a:p>
            <a:pPr marL="285750" indent="-285750">
              <a:buFontTx/>
              <a:buChar char="-"/>
            </a:pPr>
            <a:r>
              <a:rPr lang="en-US" dirty="0"/>
              <a:t>Focus on the counter-intuitive polarization tuning as the reason for doing all of this in Ansys. Emphasize that I did not expect this behavior, and so it was very helpful to have done this in software before trying something in the lab. Would have been very confused.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Emphasize that the total time spend on learning all the basics was only about a weekend of intense YT-watching and following examples, while the rest of the time was spent on trying to understand/optimize, etc.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Say that there are other aspects that I have not had time to go through as well. Waveguide physics is also part of this. In real-world applications people have different designs for waveguide antennas: horns and ridges. These are more complicated and probably not worth our time, but can always try later.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Talk about impedance matching.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Talk about the existence of the optimization feature which I didn’t use this time, but not so hard to set up.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nature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EA4F3-09D9-254C-2737-736A6C61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45" y="1273628"/>
            <a:ext cx="2954630" cy="2474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12D3B-0DD0-A5E4-8744-47D7CB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064" y="1273629"/>
            <a:ext cx="3008285" cy="24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74420-C92A-4C65-9B70-B293B079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6" y="4023564"/>
            <a:ext cx="2954630" cy="247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26916-6DB8-A850-68AA-B55A37D3D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35" y="558583"/>
            <a:ext cx="2954630" cy="318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1554A-A4C5-F1BF-F0D9-DFB37E88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63" y="4056222"/>
            <a:ext cx="3008285" cy="25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E4853-8DBA-3697-9A3F-4E5F4A065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35" y="4056222"/>
            <a:ext cx="2954630" cy="25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RF antennas in the lab (Fermi1)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E2813-F0CD-952F-9165-39CF541B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4"/>
          <a:stretch/>
        </p:blipFill>
        <p:spPr>
          <a:xfrm>
            <a:off x="767264" y="1496291"/>
            <a:ext cx="3638481" cy="4668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8BAF8-D159-EF63-CFDF-23D49D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38" y="1271198"/>
            <a:ext cx="6334063" cy="419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8C79F-2E09-86D5-8665-E50D09D2E079}"/>
              </a:ext>
            </a:extLst>
          </p:cNvPr>
          <p:cNvSpPr txBox="1"/>
          <p:nvPr/>
        </p:nvSpPr>
        <p:spPr>
          <a:xfrm>
            <a:off x="4405745" y="364374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F1 outer antenna</a:t>
            </a:r>
          </a:p>
          <a:p>
            <a:r>
              <a:rPr lang="en-US" dirty="0">
                <a:latin typeface="Helvetica" pitchFamily="2" charset="0"/>
              </a:rPr>
              <a:t>for Na RF Evap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019A7-13C6-9D2B-BFD8-1AB73B63B507}"/>
              </a:ext>
            </a:extLst>
          </p:cNvPr>
          <p:cNvSpPr txBox="1"/>
          <p:nvPr/>
        </p:nvSpPr>
        <p:spPr>
          <a:xfrm>
            <a:off x="3691490" y="6091161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PC: Alex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68AE-FA4F-3C7B-D591-E33963B20A65}"/>
              </a:ext>
            </a:extLst>
          </p:cNvPr>
          <p:cNvSpPr txBox="1"/>
          <p:nvPr/>
        </p:nvSpPr>
        <p:spPr>
          <a:xfrm>
            <a:off x="9585285" y="5223847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Helvetica" pitchFamily="2" charset="0"/>
              </a:rPr>
              <a:t>CHW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F48E8-13E5-5C32-6EB5-2E0480CECC94}"/>
              </a:ext>
            </a:extLst>
          </p:cNvPr>
          <p:cNvSpPr txBox="1"/>
          <p:nvPr/>
        </p:nvSpPr>
        <p:spPr>
          <a:xfrm>
            <a:off x="10446418" y="3178982"/>
            <a:ext cx="14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K spin </a:t>
            </a:r>
          </a:p>
          <a:p>
            <a:r>
              <a:rPr lang="en-US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4922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Antenna design considerations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19ABE1-4768-35BF-F482-F61983F6DA6F}"/>
              </a:ext>
            </a:extLst>
          </p:cNvPr>
          <p:cNvSpPr txBox="1"/>
          <p:nvPr/>
        </p:nvSpPr>
        <p:spPr>
          <a:xfrm>
            <a:off x="1012371" y="1583871"/>
            <a:ext cx="487407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Type &amp;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Operating frequency range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Polarization of radiation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Antenna matching (“resonance”)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Tunability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Environmental effects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Cost (time and money)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54D9E9-ED3A-808E-AB88-812BA9084884}"/>
              </a:ext>
            </a:extLst>
          </p:cNvPr>
          <p:cNvSpPr txBox="1"/>
          <p:nvPr/>
        </p:nvSpPr>
        <p:spPr>
          <a:xfrm>
            <a:off x="6096000" y="1555295"/>
            <a:ext cx="5391150" cy="479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Simulations before prototyping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Confidence in design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Understanding of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Reproducibility</a:t>
            </a:r>
          </a:p>
          <a:p>
            <a:pPr lvl="1"/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Don’t want: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Design by trial and error (ineffective)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Not understanding antenna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Helvetica" pitchFamily="2" charset="0"/>
              </a:rPr>
              <a:t>Voo</a:t>
            </a:r>
            <a:r>
              <a:rPr lang="en-US" sz="2000" dirty="0">
                <a:latin typeface="Helvetica" pitchFamily="2" charset="0"/>
              </a:rPr>
              <a:t>-doo! Not reproducible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Helvetic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631C2-F3A3-D3CA-DF98-AB44F620216C}"/>
              </a:ext>
            </a:extLst>
          </p:cNvPr>
          <p:cNvCxnSpPr>
            <a:cxnSpLocks/>
          </p:cNvCxnSpPr>
          <p:nvPr/>
        </p:nvCxnSpPr>
        <p:spPr>
          <a:xfrm>
            <a:off x="5753097" y="1375626"/>
            <a:ext cx="0" cy="4910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1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Ansys HFSS</a:t>
            </a:r>
          </a:p>
        </p:txBody>
      </p:sp>
      <p:pic>
        <p:nvPicPr>
          <p:cNvPr id="8194" name="Picture 2" descr="Antenna Design Application">
            <a:extLst>
              <a:ext uri="{FF2B5EF4-FFF2-40B4-BE49-F238E27FC236}">
                <a16:creationId xmlns:a16="http://schemas.microsoft.com/office/drawing/2014/main" id="{A951B5C2-AFE6-96CD-8196-6E1EC4E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318474"/>
            <a:ext cx="5382131" cy="35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CFF70-6394-11C2-92D5-5F2E5E6CB5C1}"/>
              </a:ext>
            </a:extLst>
          </p:cNvPr>
          <p:cNvSpPr txBox="1"/>
          <p:nvPr/>
        </p:nvSpPr>
        <p:spPr>
          <a:xfrm>
            <a:off x="1012371" y="1583871"/>
            <a:ext cx="6231392" cy="469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Free*, powerful 3D EM solver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Relatively easy to learn and use: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Watch tutorials (YT/Ansys classes)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Build antenna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Set up solution and solve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Optimize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Alternatives: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COMSOL (very not free, IS&amp;T has no license)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MATLAB (not enough features)</a:t>
            </a:r>
          </a:p>
        </p:txBody>
      </p:sp>
    </p:spTree>
    <p:extLst>
      <p:ext uri="{BB962C8B-B14F-4D97-AF65-F5344CB8AC3E}">
        <p14:creationId xmlns:p14="http://schemas.microsoft.com/office/powerpoint/2010/main" val="338973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320F-A880-857E-B51B-078C458B1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Modeling a waveguide antenna with Ansys HFSS</a:t>
            </a:r>
            <a:b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in 10 steps</a:t>
            </a:r>
          </a:p>
        </p:txBody>
      </p:sp>
    </p:spTree>
    <p:extLst>
      <p:ext uri="{BB962C8B-B14F-4D97-AF65-F5344CB8AC3E}">
        <p14:creationId xmlns:p14="http://schemas.microsoft.com/office/powerpoint/2010/main" val="159435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1: Waveguide antenna requirements &amp;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5AB2D-8650-D462-9B0D-B08BDDBBAC0F}"/>
              </a:ext>
            </a:extLst>
          </p:cNvPr>
          <p:cNvSpPr txBox="1"/>
          <p:nvPr/>
        </p:nvSpPr>
        <p:spPr>
          <a:xfrm>
            <a:off x="1012371" y="1583871"/>
            <a:ext cx="5245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Operational frequency: 5.640 GHz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Tunable polarization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Direct radiation with high amplitude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833869-0944-F513-383C-4E5BBE4A1D00}"/>
              </a:ext>
            </a:extLst>
          </p:cNvPr>
          <p:cNvSpPr/>
          <p:nvPr/>
        </p:nvSpPr>
        <p:spPr>
          <a:xfrm>
            <a:off x="6125083" y="2386012"/>
            <a:ext cx="904370" cy="1714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56B42-CE91-6DB4-D2E8-39F1EA8AB90C}"/>
              </a:ext>
            </a:extLst>
          </p:cNvPr>
          <p:cNvSpPr txBox="1"/>
          <p:nvPr/>
        </p:nvSpPr>
        <p:spPr>
          <a:xfrm>
            <a:off x="7086596" y="1565360"/>
            <a:ext cx="423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Rectangular waveguide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A22D4-B8DF-B573-851D-3C124A564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/>
          <a:stretch/>
        </p:blipFill>
        <p:spPr>
          <a:xfrm>
            <a:off x="8594990" y="2000250"/>
            <a:ext cx="1706820" cy="14421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E36EB-8674-B4DF-E6DD-38DF44764BB6}"/>
              </a:ext>
            </a:extLst>
          </p:cNvPr>
          <p:cNvCxnSpPr/>
          <p:nvPr/>
        </p:nvCxnSpPr>
        <p:spPr>
          <a:xfrm>
            <a:off x="767268" y="3514721"/>
            <a:ext cx="1082624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60A4E1-C425-3030-FA90-362DEB8021C2}"/>
              </a:ext>
            </a:extLst>
          </p:cNvPr>
          <p:cNvSpPr txBox="1"/>
          <p:nvPr/>
        </p:nvSpPr>
        <p:spPr>
          <a:xfrm>
            <a:off x="1012371" y="3764159"/>
            <a:ext cx="105811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Width:</a:t>
            </a:r>
            <a:r>
              <a:rPr lang="en-US" sz="2200" dirty="0">
                <a:latin typeface="Helvetica" pitchFamily="2" charset="0"/>
              </a:rPr>
              <a:t> n</a:t>
            </a:r>
            <a:r>
              <a:rPr lang="en-US" sz="2200" dirty="0">
                <a:latin typeface="Helvetica" pitchFamily="2" charset="0"/>
                <a:sym typeface="Wingdings" pitchFamily="2" charset="2"/>
              </a:rPr>
              <a:t>eeds lower frequency cutoff of TE01 &lt; 5.64 GHz  a = 33 mm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Length:</a:t>
            </a:r>
            <a:r>
              <a:rPr lang="en-US" sz="2200" dirty="0">
                <a:latin typeface="Helvetica" pitchFamily="2" charset="0"/>
              </a:rPr>
              <a:t> To be optimized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solidFill>
                  <a:srgbClr val="00B050"/>
                </a:solidFill>
                <a:latin typeface="Helvetica" pitchFamily="2" charset="0"/>
              </a:rPr>
              <a:t>Feeds:</a:t>
            </a:r>
            <a:r>
              <a:rPr lang="en-US" sz="2200" dirty="0">
                <a:latin typeface="Helvetica" pitchFamily="2" charset="0"/>
              </a:rPr>
              <a:t> Naively, 2 perpendicular feeds. 13 mm from backwall*, 10 mm tall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Hole in the backwall for the MOT beam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D5C7C-2943-07B6-9595-555765B80BD3}"/>
              </a:ext>
            </a:extLst>
          </p:cNvPr>
          <p:cNvSpPr txBox="1"/>
          <p:nvPr/>
        </p:nvSpPr>
        <p:spPr>
          <a:xfrm>
            <a:off x="7689957" y="6567822"/>
            <a:ext cx="4354406" cy="2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effectLst/>
                <a:latin typeface="Helvetica" pitchFamily="2" charset="0"/>
              </a:rPr>
              <a:t>Inspired by Xing-Yan Chen et al, Nature, volume 614,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Helvetica" pitchFamily="2" charset="0"/>
              </a:rPr>
              <a:t>pages 59–63 (2023)</a:t>
            </a: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22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9A5-227E-3DC3-C8BE-733948D0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68" y="360206"/>
            <a:ext cx="10515600" cy="95826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Step 2: Build the antenna in Ansys HFSS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1A9E0-BD2A-E6A2-AEDD-3B7779AAA33A}"/>
              </a:ext>
            </a:extLst>
          </p:cNvPr>
          <p:cNvSpPr txBox="1"/>
          <p:nvPr/>
        </p:nvSpPr>
        <p:spPr>
          <a:xfrm>
            <a:off x="2474387" y="1110643"/>
            <a:ext cx="56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&lt;&lt;&lt; insert most current design, without the chamber! &gt;&gt;&gt;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40E623CD-304C-350E-5D72-0E8F6F35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7" y="1689523"/>
            <a:ext cx="4414072" cy="45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C25ED-13E9-1189-8444-4B02A4769BF4}"/>
              </a:ext>
            </a:extLst>
          </p:cNvPr>
          <p:cNvSpPr txBox="1"/>
          <p:nvPr/>
        </p:nvSpPr>
        <p:spPr>
          <a:xfrm>
            <a:off x="5686430" y="2361038"/>
            <a:ext cx="57393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Remember to parametrize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Specify material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Feed dimensions: SMA stub connectors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>
                <a:latin typeface="Helvetica" pitchFamily="2" charset="0"/>
              </a:rPr>
              <a:t>Steel “ring” for the chamber window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7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587</Words>
  <Application>Microsoft Macintosh PowerPoint</Application>
  <PresentationFormat>Widescreen</PresentationFormat>
  <Paragraphs>100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Wingdings</vt:lpstr>
      <vt:lpstr>Office Theme</vt:lpstr>
      <vt:lpstr>Designing RF antennas with Ansys HFSS</vt:lpstr>
      <vt:lpstr>Why RF antennas?</vt:lpstr>
      <vt:lpstr>RF antennas in nature</vt:lpstr>
      <vt:lpstr>RF antennas in the lab (Fermi1)</vt:lpstr>
      <vt:lpstr>Antenna design considerations</vt:lpstr>
      <vt:lpstr>Ansys HFSS</vt:lpstr>
      <vt:lpstr> Modeling a waveguide antenna with Ansys HFSS in 10 steps</vt:lpstr>
      <vt:lpstr>Step 1: Waveguide antenna requirements &amp; dimensions</vt:lpstr>
      <vt:lpstr>Step 2: Build the antenna in Ansys HFSS</vt:lpstr>
      <vt:lpstr>Step 3: Define boundary conditions</vt:lpstr>
      <vt:lpstr>Step 4: Define excitations</vt:lpstr>
      <vt:lpstr>Step 5: Setup solution</vt:lpstr>
      <vt:lpstr>Step 6: Validate and solve</vt:lpstr>
      <vt:lpstr>Step 7: View results</vt:lpstr>
      <vt:lpstr>Step 8: Study</vt:lpstr>
      <vt:lpstr>Step 9: Optimize/Revise</vt:lpstr>
      <vt:lpstr>Step 9: Optimize/Revise</vt:lpstr>
      <vt:lpstr>Step 10: Finalize</vt:lpstr>
      <vt:lpstr>Summary: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antennas with Ansys HFSS</dc:title>
  <dc:creator>Huan Quang Bui</dc:creator>
  <cp:lastModifiedBy>Huan Quang Bui</cp:lastModifiedBy>
  <cp:revision>133</cp:revision>
  <dcterms:created xsi:type="dcterms:W3CDTF">2023-07-06T01:48:54Z</dcterms:created>
  <dcterms:modified xsi:type="dcterms:W3CDTF">2023-07-06T06:50:50Z</dcterms:modified>
</cp:coreProperties>
</file>